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6405"/>
  </p:normalViewPr>
  <p:slideViewPr>
    <p:cSldViewPr snapToGrid="0">
      <p:cViewPr varScale="1">
        <p:scale>
          <a:sx n="126" d="100"/>
          <a:sy n="126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6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83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11" Type="http://schemas.openxmlformats.org/officeDocument/2006/relationships/image" Target="../media/image120.PNG"/><Relationship Id="rId5" Type="http://schemas.openxmlformats.org/officeDocument/2006/relationships/image" Target="../media/image114.jpg"/><Relationship Id="rId10" Type="http://schemas.openxmlformats.org/officeDocument/2006/relationships/image" Target="../media/image119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Relationship Id="rId14" Type="http://schemas.openxmlformats.org/officeDocument/2006/relationships/image" Target="../media/image1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3" Type="http://schemas.openxmlformats.org/officeDocument/2006/relationships/image" Target="../media/image33.jpg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11" Type="http://schemas.openxmlformats.org/officeDocument/2006/relationships/image" Target="../media/image31.jpg"/><Relationship Id="rId5" Type="http://schemas.openxmlformats.org/officeDocument/2006/relationships/image" Target="../media/image27.jpg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401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+mj-lt"/>
              </a:rPr>
              <a:t>Welcome to ICSE 2020</a:t>
            </a:r>
            <a:endParaRPr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79564" y="1981663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+mj-lt"/>
              </a:rPr>
              <a:t>“We Thank the ICSE 2020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Organizing Committee”</a:t>
            </a:r>
            <a:endParaRPr sz="3600" b="1" dirty="0">
              <a:latin typeface="+mj-lt"/>
            </a:endParaRPr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68" y="4153340"/>
            <a:ext cx="1122694" cy="14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36" y="4153340"/>
            <a:ext cx="938056" cy="13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3488662" y="4319525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Gregg Rothermel</a:t>
            </a:r>
          </a:p>
          <a:p>
            <a:r>
              <a:rPr lang="en-US" sz="1200" dirty="0">
                <a:latin typeface="+mj-lt"/>
              </a:rPr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6352830" y="437759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Doo-Hwan Bae</a:t>
            </a:r>
          </a:p>
          <a:p>
            <a:r>
              <a:rPr lang="en-US" sz="1200" dirty="0">
                <a:latin typeface="+mj-lt"/>
              </a:rPr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2" y="1370977"/>
            <a:ext cx="611176" cy="6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1" y="2129112"/>
            <a:ext cx="629793" cy="9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1" y="3207343"/>
            <a:ext cx="611177" cy="8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254773" y="1424262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Jane Cleland-Huang</a:t>
            </a:r>
          </a:p>
          <a:p>
            <a:r>
              <a:rPr lang="en-US" sz="1200" dirty="0">
                <a:latin typeface="+mj-lt"/>
              </a:rPr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254773" y="237180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Darko </a:t>
            </a:r>
            <a:r>
              <a:rPr lang="en-US" sz="1200" dirty="0" err="1">
                <a:latin typeface="+mj-lt"/>
              </a:rPr>
              <a:t>Marinov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257672" y="3332989"/>
            <a:ext cx="160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Lori Pollock</a:t>
            </a:r>
          </a:p>
          <a:p>
            <a:r>
              <a:rPr lang="en-US" sz="1200" dirty="0">
                <a:latin typeface="+mj-lt"/>
              </a:rPr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" y="4178843"/>
            <a:ext cx="653046" cy="7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506035" y="5093128"/>
            <a:ext cx="652343" cy="9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3191640" y="1334264"/>
            <a:ext cx="669640" cy="7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0" y="2314467"/>
            <a:ext cx="670219" cy="7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1" y="3305278"/>
            <a:ext cx="669638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1288027" y="429131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Miryung</a:t>
            </a:r>
            <a:r>
              <a:rPr lang="en-US" sz="1200" dirty="0">
                <a:latin typeface="+mj-lt"/>
              </a:rPr>
              <a:t> Kim</a:t>
            </a:r>
          </a:p>
          <a:p>
            <a:r>
              <a:rPr lang="en-US" sz="1200" dirty="0">
                <a:latin typeface="+mj-lt"/>
              </a:rPr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1259168" y="521810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Wei Le</a:t>
            </a:r>
          </a:p>
          <a:p>
            <a:r>
              <a:rPr lang="en-US" sz="1200" dirty="0">
                <a:latin typeface="+mj-lt"/>
              </a:rPr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45476" y="1484867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Steve Cha</a:t>
            </a:r>
          </a:p>
          <a:p>
            <a:r>
              <a:rPr lang="en-US" sz="1200" dirty="0">
                <a:latin typeface="+mj-lt"/>
              </a:rPr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45476" y="2390162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Jang-</a:t>
            </a:r>
            <a:r>
              <a:rPr lang="en-US" sz="1200" dirty="0" err="1">
                <a:latin typeface="+mj-lt"/>
              </a:rPr>
              <a:t>Eui</a:t>
            </a:r>
            <a:r>
              <a:rPr lang="en-US" sz="1200" dirty="0">
                <a:latin typeface="+mj-lt"/>
              </a:rPr>
              <a:t> Hong</a:t>
            </a:r>
          </a:p>
          <a:p>
            <a:r>
              <a:rPr lang="en-US" sz="1200" dirty="0">
                <a:latin typeface="+mj-lt"/>
              </a:rPr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8069" y="3412945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Byungjeong</a:t>
            </a:r>
            <a:r>
              <a:rPr lang="en-US" sz="1200" dirty="0">
                <a:latin typeface="+mj-lt"/>
              </a:rPr>
              <a:t> Lee</a:t>
            </a:r>
          </a:p>
          <a:p>
            <a:r>
              <a:rPr lang="en-US" sz="1200" dirty="0">
                <a:latin typeface="+mj-lt"/>
              </a:rPr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6273015" y="1309040"/>
            <a:ext cx="685800" cy="9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6273015" y="3304463"/>
            <a:ext cx="672698" cy="8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6290188" y="2305497"/>
            <a:ext cx="691516" cy="9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0" y="4363981"/>
            <a:ext cx="686119" cy="7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4008069" y="446900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In-Young </a:t>
            </a:r>
            <a:r>
              <a:rPr lang="en-US" sz="1200" dirty="0" err="1">
                <a:latin typeface="+mj-lt"/>
              </a:rPr>
              <a:t>Ko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54660" y="149102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Moonzoo</a:t>
            </a:r>
            <a:r>
              <a:rPr lang="en-US" sz="1200" dirty="0">
                <a:latin typeface="+mj-lt"/>
              </a:rPr>
              <a:t> Kim</a:t>
            </a:r>
          </a:p>
          <a:p>
            <a:r>
              <a:rPr lang="en-US" sz="1200" dirty="0">
                <a:latin typeface="+mj-lt"/>
              </a:rPr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46385" y="2455061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Shin </a:t>
            </a:r>
            <a:r>
              <a:rPr lang="en-US" sz="1200" dirty="0" err="1">
                <a:latin typeface="+mj-lt"/>
              </a:rPr>
              <a:t>Yoo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46385" y="344159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Willem </a:t>
            </a:r>
            <a:r>
              <a:rPr lang="en-US" sz="1200" dirty="0" err="1">
                <a:latin typeface="+mj-lt"/>
              </a:rPr>
              <a:t>Visser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7010616" y="437822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Sungwon</a:t>
            </a:r>
            <a:r>
              <a:rPr lang="en-US" sz="1200" dirty="0">
                <a:latin typeface="+mj-lt"/>
              </a:rPr>
              <a:t> Kang</a:t>
            </a:r>
          </a:p>
          <a:p>
            <a:r>
              <a:rPr lang="en-US" sz="1200" dirty="0">
                <a:latin typeface="+mj-lt"/>
              </a:rPr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3921187" y="545733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Amy </a:t>
            </a:r>
            <a:r>
              <a:rPr lang="en-US" sz="1200" dirty="0" err="1">
                <a:latin typeface="+mj-lt"/>
              </a:rPr>
              <a:t>Ko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685" y="4246759"/>
            <a:ext cx="650554" cy="8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86" y="5338843"/>
            <a:ext cx="725777" cy="7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205226" y="1501942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Seok-Won Lee</a:t>
            </a:r>
          </a:p>
          <a:p>
            <a:r>
              <a:rPr lang="en-US" sz="1200" dirty="0">
                <a:latin typeface="+mj-lt"/>
              </a:rPr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205226" y="244948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Anita </a:t>
            </a:r>
            <a:r>
              <a:rPr lang="en-US" sz="1200" dirty="0" err="1">
                <a:latin typeface="+mj-lt"/>
              </a:rPr>
              <a:t>Sarma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2" y="5310515"/>
            <a:ext cx="160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Sam Malek</a:t>
            </a:r>
          </a:p>
          <a:p>
            <a:r>
              <a:rPr lang="en-US" sz="1200" dirty="0">
                <a:latin typeface="+mj-lt"/>
              </a:rPr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22043" y="1476021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Eunjee</a:t>
            </a:r>
            <a:r>
              <a:rPr lang="en-US" sz="1200" dirty="0">
                <a:latin typeface="+mj-lt"/>
              </a:rPr>
              <a:t> Song</a:t>
            </a:r>
          </a:p>
          <a:p>
            <a:r>
              <a:rPr lang="en-US" sz="1200" dirty="0">
                <a:latin typeface="+mj-lt"/>
              </a:rPr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93184" y="240281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Hyunsook</a:t>
            </a:r>
            <a:r>
              <a:rPr lang="en-US" sz="1200" dirty="0">
                <a:latin typeface="+mj-lt"/>
              </a:rPr>
              <a:t> Do</a:t>
            </a:r>
          </a:p>
          <a:p>
            <a:r>
              <a:rPr lang="en-US" sz="1200" dirty="0">
                <a:latin typeface="+mj-lt"/>
              </a:rPr>
              <a:t>Demonstrations  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93184" y="335794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Tien N. Nguyen</a:t>
            </a:r>
          </a:p>
          <a:p>
            <a:r>
              <a:rPr lang="en-US" sz="1200" dirty="0">
                <a:latin typeface="+mj-lt"/>
              </a:rPr>
              <a:t>Demonstrations  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93184" y="4263241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Tim Menzies</a:t>
            </a:r>
          </a:p>
          <a:p>
            <a:r>
              <a:rPr lang="en-US" sz="1200" dirty="0">
                <a:latin typeface="+mj-lt"/>
              </a:rPr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55777" y="5286024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Leandro </a:t>
            </a:r>
            <a:r>
              <a:rPr lang="en-US" sz="1200" dirty="0" err="1">
                <a:latin typeface="+mj-lt"/>
              </a:rPr>
              <a:t>Minku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3" y="147602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Collin McMillan</a:t>
            </a:r>
          </a:p>
          <a:p>
            <a:r>
              <a:rPr lang="en-US" sz="1200" dirty="0">
                <a:latin typeface="+mj-lt"/>
              </a:rPr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4" y="24028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Tingting</a:t>
            </a:r>
            <a:r>
              <a:rPr lang="en-US" sz="1200" dirty="0">
                <a:latin typeface="+mj-lt"/>
              </a:rPr>
              <a:t> Yu</a:t>
            </a:r>
          </a:p>
          <a:p>
            <a:r>
              <a:rPr lang="en-US" sz="1200" dirty="0">
                <a:latin typeface="+mj-lt"/>
              </a:rPr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1285161" y="3365651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Andrian</a:t>
            </a:r>
            <a:r>
              <a:rPr lang="en-US" sz="1200" dirty="0">
                <a:latin typeface="+mj-lt"/>
              </a:rPr>
              <a:t> Marcus</a:t>
            </a:r>
          </a:p>
          <a:p>
            <a:r>
              <a:rPr lang="en-US" sz="1200" dirty="0">
                <a:latin typeface="+mj-lt"/>
              </a:rPr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1276885" y="4329690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Mike Papadakis</a:t>
            </a:r>
          </a:p>
          <a:p>
            <a:r>
              <a:rPr lang="en-US" sz="1200" dirty="0">
                <a:latin typeface="+mj-lt"/>
              </a:rPr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43424" y="419605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Ben Hermann</a:t>
            </a:r>
          </a:p>
          <a:p>
            <a:r>
              <a:rPr lang="en-US" sz="1200" dirty="0">
                <a:latin typeface="+mj-lt"/>
              </a:rPr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456483" y="1276119"/>
            <a:ext cx="748743" cy="9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461573" y="2318008"/>
            <a:ext cx="737879" cy="8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418750" y="5171387"/>
            <a:ext cx="789249" cy="8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82" y="1401154"/>
            <a:ext cx="712881" cy="7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3205258" y="2256358"/>
            <a:ext cx="709665" cy="7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83" y="3175964"/>
            <a:ext cx="704804" cy="9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82" y="4263240"/>
            <a:ext cx="735191" cy="73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01" y="5102677"/>
            <a:ext cx="737972" cy="9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2" y="1378625"/>
            <a:ext cx="715513" cy="7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6282288" y="2249249"/>
            <a:ext cx="712177" cy="8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4" y="3237465"/>
            <a:ext cx="698863" cy="7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7" y="4108455"/>
            <a:ext cx="729986" cy="10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6278951" y="3980928"/>
            <a:ext cx="751245" cy="8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7172779" y="3252542"/>
            <a:ext cx="168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Xiangyu</a:t>
            </a:r>
            <a:r>
              <a:rPr lang="en-US" sz="1200" dirty="0">
                <a:latin typeface="+mj-lt"/>
              </a:rPr>
              <a:t> Zhang</a:t>
            </a:r>
          </a:p>
          <a:p>
            <a:r>
              <a:rPr lang="en-US" sz="1200" dirty="0">
                <a:latin typeface="+mj-lt"/>
              </a:rPr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3178468"/>
            <a:ext cx="720405" cy="7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7083267" y="5225845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Yeong-Seok </a:t>
            </a:r>
            <a:r>
              <a:rPr lang="en-US" sz="1200" dirty="0" err="1">
                <a:latin typeface="+mj-lt"/>
              </a:rPr>
              <a:t>Seo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5102677"/>
            <a:ext cx="819638" cy="8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167493" y="1476022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Mauro </a:t>
            </a:r>
            <a:r>
              <a:rPr lang="en-US" sz="1200" dirty="0" err="1">
                <a:latin typeface="+mj-lt"/>
              </a:rPr>
              <a:t>Pezze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167493" y="2466351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Mary Lou </a:t>
            </a:r>
            <a:r>
              <a:rPr lang="en-US" sz="1200" dirty="0" err="1">
                <a:latin typeface="+mj-lt"/>
              </a:rPr>
              <a:t>Soffa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67493" y="3401788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Lionel Briand</a:t>
            </a:r>
          </a:p>
          <a:p>
            <a:r>
              <a:rPr lang="en-US" sz="1200" dirty="0">
                <a:latin typeface="+mj-lt"/>
              </a:rPr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67493" y="4349333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Gail Murphy</a:t>
            </a:r>
          </a:p>
          <a:p>
            <a:r>
              <a:rPr lang="en-US" sz="1200" dirty="0">
                <a:latin typeface="+mj-lt"/>
              </a:rPr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2" y="5310515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Andrew </a:t>
            </a:r>
            <a:r>
              <a:rPr lang="en-US" sz="1200" dirty="0" err="1">
                <a:latin typeface="+mj-lt"/>
              </a:rPr>
              <a:t>Begel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22043" y="1476021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Junbeom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Yoo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93184" y="24028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Alessandro </a:t>
            </a:r>
            <a:r>
              <a:rPr lang="en-US" sz="1200" dirty="0" err="1">
                <a:latin typeface="+mj-lt"/>
              </a:rPr>
              <a:t>Orso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93184" y="3357946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William G.J. </a:t>
            </a:r>
            <a:r>
              <a:rPr lang="en-US" sz="1200" dirty="0" err="1">
                <a:latin typeface="+mj-lt"/>
              </a:rPr>
              <a:t>Halfond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93184" y="4263241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René Just</a:t>
            </a:r>
          </a:p>
          <a:p>
            <a:r>
              <a:rPr lang="en-US" sz="1200" dirty="0">
                <a:latin typeface="+mj-lt"/>
              </a:rPr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55777" y="528602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Milos </a:t>
            </a:r>
            <a:r>
              <a:rPr lang="en-US" sz="1200" dirty="0" err="1">
                <a:latin typeface="+mj-lt"/>
              </a:rPr>
              <a:t>Gligoric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3" y="147602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Shin Hong</a:t>
            </a:r>
          </a:p>
          <a:p>
            <a:r>
              <a:rPr lang="en-US" sz="1200" dirty="0">
                <a:latin typeface="+mj-lt"/>
              </a:rPr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3" y="240281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Lingming</a:t>
            </a:r>
            <a:r>
              <a:rPr lang="en-US" sz="1200" dirty="0">
                <a:latin typeface="+mj-lt"/>
              </a:rPr>
              <a:t> Zhang</a:t>
            </a:r>
          </a:p>
          <a:p>
            <a:r>
              <a:rPr lang="en-US" sz="1200" dirty="0">
                <a:latin typeface="+mj-lt"/>
              </a:rPr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43424" y="3357946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Donghwan</a:t>
            </a:r>
            <a:r>
              <a:rPr lang="en-US" sz="1200" dirty="0">
                <a:latin typeface="+mj-lt"/>
              </a:rPr>
              <a:t> Shin</a:t>
            </a:r>
          </a:p>
          <a:p>
            <a:r>
              <a:rPr lang="en-US" sz="1200" dirty="0">
                <a:latin typeface="+mj-lt"/>
              </a:rPr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35148" y="4321985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Prem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Devanbu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206017" y="528602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Sebastian </a:t>
            </a:r>
            <a:r>
              <a:rPr lang="en-US" sz="1200" dirty="0" err="1">
                <a:latin typeface="+mj-lt"/>
              </a:rPr>
              <a:t>Uchitel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78" y="1458721"/>
            <a:ext cx="731715" cy="7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435225" y="2349545"/>
            <a:ext cx="718812" cy="87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441990" y="3371632"/>
            <a:ext cx="707657" cy="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8" y="4363680"/>
            <a:ext cx="738997" cy="7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8" y="5198654"/>
            <a:ext cx="794156" cy="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1378625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2266879"/>
            <a:ext cx="791799" cy="7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62" y="3221466"/>
            <a:ext cx="864135" cy="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33" y="4211342"/>
            <a:ext cx="839436" cy="83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5212155"/>
            <a:ext cx="828361" cy="8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1376274"/>
            <a:ext cx="746078" cy="74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6302949" y="2236991"/>
            <a:ext cx="744942" cy="8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3233814"/>
            <a:ext cx="807827" cy="8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4166522"/>
            <a:ext cx="829142" cy="8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5142896"/>
            <a:ext cx="813950" cy="8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191157" y="1380470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Michael </a:t>
            </a:r>
            <a:r>
              <a:rPr lang="en-US" sz="1200" dirty="0" err="1">
                <a:latin typeface="+mj-lt"/>
              </a:rPr>
              <a:t>Vierhauser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230961" y="2114981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Sang </a:t>
            </a:r>
            <a:r>
              <a:rPr lang="en-US" sz="1200" dirty="0" err="1">
                <a:latin typeface="+mj-lt"/>
              </a:rPr>
              <a:t>Kil</a:t>
            </a:r>
            <a:r>
              <a:rPr lang="en-US" sz="1200" dirty="0">
                <a:latin typeface="+mj-lt"/>
              </a:rPr>
              <a:t> Cha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91157" y="2986238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José Miguel Rojas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91942" y="3935416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Hamid Bagheri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1" y="4791942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Carolyn Seaman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01324" y="140143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Jongmoon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Baik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74371" y="214778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Yunja</a:t>
            </a:r>
            <a:r>
              <a:rPr lang="en-US" sz="1200" dirty="0">
                <a:latin typeface="+mj-lt"/>
              </a:rPr>
              <a:t> Choi</a:t>
            </a: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67488" y="3019494"/>
            <a:ext cx="164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Christian </a:t>
            </a:r>
            <a:r>
              <a:rPr lang="en-US" sz="1200" dirty="0" err="1">
                <a:latin typeface="+mj-lt"/>
              </a:rPr>
              <a:t>Kästner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1324" y="4923433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Sandeep </a:t>
            </a:r>
            <a:r>
              <a:rPr lang="en-US" sz="1200" dirty="0" err="1">
                <a:latin typeface="+mj-lt"/>
              </a:rPr>
              <a:t>Kuttal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2" y="1393079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Kyungmin</a:t>
            </a:r>
            <a:r>
              <a:rPr lang="en-US" sz="1200" dirty="0">
                <a:latin typeface="+mj-lt"/>
              </a:rPr>
              <a:t> Bae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3" y="2168049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Eunjong</a:t>
            </a:r>
            <a:r>
              <a:rPr lang="en-US" sz="1200" dirty="0">
                <a:latin typeface="+mj-lt"/>
              </a:rPr>
              <a:t> Choi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43424" y="3127113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Miran</a:t>
            </a:r>
            <a:r>
              <a:rPr lang="en-US" sz="1200" dirty="0">
                <a:latin typeface="+mj-lt"/>
              </a:rPr>
              <a:t> Lee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53714" y="4027748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Reda </a:t>
            </a:r>
            <a:r>
              <a:rPr lang="en-US" sz="1200" dirty="0" err="1">
                <a:latin typeface="+mj-lt"/>
              </a:rPr>
              <a:t>Bendraou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35148" y="507549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John L. Singleton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5" y="1271930"/>
            <a:ext cx="727334" cy="7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1" y="3885292"/>
            <a:ext cx="769342" cy="7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5" y="2076040"/>
            <a:ext cx="773572" cy="7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1" y="2973966"/>
            <a:ext cx="767960" cy="7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7" y="4727954"/>
            <a:ext cx="750036" cy="7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12" y="1251294"/>
            <a:ext cx="761942" cy="7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8" y="2076040"/>
            <a:ext cx="789829" cy="7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3160219" y="2914444"/>
            <a:ext cx="770397" cy="8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75" y="3850603"/>
            <a:ext cx="847626" cy="8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013214" y="394853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Shane McIntosh</a:t>
            </a: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4762537"/>
            <a:ext cx="835327" cy="8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1" y="1248561"/>
            <a:ext cx="750703" cy="7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95" y="2077709"/>
            <a:ext cx="789449" cy="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10" y="2973966"/>
            <a:ext cx="829818" cy="8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41" y="3908230"/>
            <a:ext cx="854307" cy="8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34" y="4891622"/>
            <a:ext cx="829410" cy="8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240949" y="1353329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Kihong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Heo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230961" y="2178588"/>
            <a:ext cx="156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Sebastian </a:t>
            </a:r>
            <a:r>
              <a:rPr lang="en-US" sz="1200" dirty="0" err="1">
                <a:latin typeface="+mj-lt"/>
              </a:rPr>
              <a:t>Proksch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91157" y="3033944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Iftekhar Ahmed</a:t>
            </a: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91157" y="4012217"/>
            <a:ext cx="148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Oscar </a:t>
            </a:r>
            <a:r>
              <a:rPr lang="en-US" sz="1200" dirty="0" err="1">
                <a:latin typeface="+mj-lt"/>
              </a:rPr>
              <a:t>Dieste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1" y="4898485"/>
            <a:ext cx="156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Xin Peng</a:t>
            </a: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01324" y="140143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David Shepherd</a:t>
            </a: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67488" y="3019494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Paris </a:t>
            </a:r>
            <a:r>
              <a:rPr lang="en-US" sz="1200" dirty="0" err="1">
                <a:latin typeface="+mj-lt"/>
              </a:rPr>
              <a:t>Avgeriou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1324" y="4923433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Jeehoon</a:t>
            </a:r>
            <a:r>
              <a:rPr lang="en-US" sz="1200" dirty="0">
                <a:latin typeface="+mj-lt"/>
              </a:rPr>
              <a:t> Kang</a:t>
            </a:r>
          </a:p>
          <a:p>
            <a:r>
              <a:rPr lang="en-US" sz="1200" dirty="0">
                <a:latin typeface="+mj-lt"/>
              </a:rPr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2" y="1393079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Otavio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Lemos</a:t>
            </a:r>
            <a:endParaRPr lang="en-US" sz="1200" dirty="0">
              <a:latin typeface="+mj-lt"/>
            </a:endParaRPr>
          </a:p>
          <a:p>
            <a:r>
              <a:rPr lang="en-US" sz="1200" dirty="0" err="1">
                <a:latin typeface="+mj-lt"/>
              </a:rPr>
              <a:t>Youtube</a:t>
            </a:r>
            <a:r>
              <a:rPr lang="en-US" sz="1200" dirty="0">
                <a:latin typeface="+mj-lt"/>
              </a:rPr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17988" y="227032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Donghwan</a:t>
            </a:r>
            <a:r>
              <a:rPr lang="en-US" sz="1200" dirty="0">
                <a:latin typeface="+mj-lt"/>
              </a:rPr>
              <a:t> Shin</a:t>
            </a:r>
          </a:p>
          <a:p>
            <a:r>
              <a:rPr lang="en-US" sz="1200" dirty="0" err="1">
                <a:latin typeface="+mj-lt"/>
              </a:rPr>
              <a:t>Youtube</a:t>
            </a:r>
            <a:r>
              <a:rPr lang="en-US" sz="1200" dirty="0">
                <a:latin typeface="+mj-lt"/>
              </a:rPr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013214" y="3948538"/>
            <a:ext cx="155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Jonathan Bell Virtualization Technology</a:t>
            </a:r>
          </a:p>
          <a:p>
            <a:endParaRPr lang="en-US" sz="1200" dirty="0">
              <a:latin typeface="+mj-lt"/>
            </a:endParaRPr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7" y="1306021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9" y="2139372"/>
            <a:ext cx="726497" cy="7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2966235"/>
            <a:ext cx="778830" cy="7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5" y="3889300"/>
            <a:ext cx="837852" cy="8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5" y="4832892"/>
            <a:ext cx="879196" cy="8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4025958" y="2236978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Kihong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Heo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74" y="2144156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35" y="4923433"/>
            <a:ext cx="797599" cy="79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68" y="3898563"/>
            <a:ext cx="806602" cy="8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60" y="1306021"/>
            <a:ext cx="771635" cy="7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46" y="2968984"/>
            <a:ext cx="759637" cy="7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79" y="1309938"/>
            <a:ext cx="755649" cy="7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79" y="2178588"/>
            <a:ext cx="787647" cy="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6228812" y="4313572"/>
            <a:ext cx="1388312" cy="14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6215397" y="3780989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Crista Lopes</a:t>
            </a:r>
          </a:p>
          <a:p>
            <a:r>
              <a:rPr lang="en-US" sz="1200" dirty="0">
                <a:latin typeface="+mj-lt"/>
              </a:rPr>
              <a:t>Virtualization Chair</a:t>
            </a:r>
          </a:p>
        </p:txBody>
      </p:sp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221942" y="602793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</a:rPr>
              <a:t>“We Thank the ICSE 2020 Virtualization Team”</a:t>
            </a:r>
            <a:endParaRPr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>
                <a:latin typeface="+mj-lt"/>
              </a:rPr>
              <a:t>The ICSE website </a:t>
            </a:r>
            <a:r>
              <a:rPr lang="en-US" dirty="0">
                <a:latin typeface="+mj-lt"/>
                <a:hlinkClick r:id="rId2"/>
              </a:rPr>
              <a:t>https://conf.researchr.org/home/icse-2020</a:t>
            </a:r>
            <a:r>
              <a:rPr lang="en-US" dirty="0">
                <a:latin typeface="+mj-lt"/>
              </a:rPr>
              <a:t> has links to the following helpful documents</a:t>
            </a:r>
          </a:p>
          <a:p>
            <a:pPr marL="10160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 high-level “map” of the overall program schedule</a:t>
            </a:r>
          </a:p>
          <a:p>
            <a:r>
              <a:rPr lang="en-US" dirty="0">
                <a:latin typeface="+mj-lt"/>
              </a:rPr>
              <a:t>The detailed program schedule</a:t>
            </a:r>
          </a:p>
          <a:p>
            <a:r>
              <a:rPr lang="en-US" dirty="0">
                <a:latin typeface="+mj-lt"/>
              </a:rPr>
              <a:t>A video providing details on how to participate in ICSE 2020</a:t>
            </a:r>
          </a:p>
          <a:p>
            <a:r>
              <a:rPr lang="en-US" dirty="0">
                <a:latin typeface="+mj-lt"/>
              </a:rPr>
              <a:t>Access to ICSE 2020’s Twitter feed and Facebook page</a:t>
            </a:r>
          </a:p>
          <a:p>
            <a:r>
              <a:rPr lang="en-US" dirty="0">
                <a:latin typeface="+mj-lt"/>
              </a:rPr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310719" y="134052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</a:rPr>
              <a:t>This livestreaming session brought to you by:</a:t>
            </a:r>
            <a:endParaRPr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D3DFC-F0F1-9F43-8F3B-3B23ED3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39" y="6110984"/>
            <a:ext cx="1912759" cy="54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60B34-E601-8D44-B5E5-A7AF7BDE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74" r="14441"/>
          <a:stretch/>
        </p:blipFill>
        <p:spPr>
          <a:xfrm>
            <a:off x="6855601" y="3305978"/>
            <a:ext cx="688682" cy="98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77B93-1A98-D34A-BAC0-46E87FEF2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0" r="3988" b="29762"/>
          <a:stretch/>
        </p:blipFill>
        <p:spPr>
          <a:xfrm>
            <a:off x="2858695" y="4642104"/>
            <a:ext cx="865811" cy="100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FE6ED-9FFF-DB4E-87E9-FBDC004D3F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50"/>
          <a:stretch/>
        </p:blipFill>
        <p:spPr>
          <a:xfrm>
            <a:off x="6817330" y="1965960"/>
            <a:ext cx="765225" cy="1002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FFA51-6A41-1D4B-BEF2-A86CF9D798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09" t="-1" r="10228" b="12738"/>
          <a:stretch/>
        </p:blipFill>
        <p:spPr>
          <a:xfrm>
            <a:off x="6855601" y="4642104"/>
            <a:ext cx="726953" cy="1000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EA759-BB7F-6241-B99B-80F7AB5B9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00" y="3317166"/>
            <a:ext cx="814792" cy="1009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0F7C6-9A48-9A47-B684-BAD6C73463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424" r="17373"/>
          <a:stretch/>
        </p:blipFill>
        <p:spPr>
          <a:xfrm>
            <a:off x="4913273" y="4642104"/>
            <a:ext cx="863258" cy="1000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9B70E0-C80A-3845-B5F3-4534AF8A6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2463" y="1965960"/>
            <a:ext cx="996638" cy="987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90B2D1-9F12-DD48-9917-AA07F74FAD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450"/>
          <a:stretch/>
        </p:blipFill>
        <p:spPr>
          <a:xfrm>
            <a:off x="4913272" y="1965960"/>
            <a:ext cx="863258" cy="10020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813270-C604-D740-BF42-A787290AD1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24"/>
          <a:stretch/>
        </p:blipFill>
        <p:spPr>
          <a:xfrm>
            <a:off x="953312" y="1965960"/>
            <a:ext cx="748355" cy="98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AE3089-EF7F-2744-96CA-AFF92057A3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6762" y="3307611"/>
            <a:ext cx="671984" cy="10094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4112B2-1B90-AB4A-9F8C-8B679F750A10}"/>
              </a:ext>
            </a:extLst>
          </p:cNvPr>
          <p:cNvSpPr txBox="1"/>
          <p:nvPr/>
        </p:nvSpPr>
        <p:spPr>
          <a:xfrm>
            <a:off x="702156" y="2931160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Yongjun</a:t>
            </a:r>
            <a:r>
              <a:rPr lang="en-US" dirty="0">
                <a:latin typeface="+mj-lt"/>
              </a:rPr>
              <a:t> Shin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563CB-8CE7-7248-81A6-C918E0735E06}"/>
              </a:ext>
            </a:extLst>
          </p:cNvPr>
          <p:cNvSpPr txBox="1"/>
          <p:nvPr/>
        </p:nvSpPr>
        <p:spPr>
          <a:xfrm>
            <a:off x="702156" y="4315701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Minyeop</a:t>
            </a:r>
            <a:r>
              <a:rPr lang="en-US" dirty="0">
                <a:latin typeface="+mj-lt"/>
              </a:rPr>
              <a:t> Choi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F9711-E76B-5E41-8A9C-FA7F826B36C2}"/>
              </a:ext>
            </a:extLst>
          </p:cNvPr>
          <p:cNvSpPr txBox="1"/>
          <p:nvPr/>
        </p:nvSpPr>
        <p:spPr>
          <a:xfrm>
            <a:off x="2641225" y="2931160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Sangwon</a:t>
            </a:r>
            <a:r>
              <a:rPr lang="en-US" dirty="0">
                <a:latin typeface="+mj-lt"/>
              </a:rPr>
              <a:t> Hyun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E6537F-BE04-7B48-9D1E-4013D6A7F75F}"/>
              </a:ext>
            </a:extLst>
          </p:cNvPr>
          <p:cNvSpPr txBox="1"/>
          <p:nvPr/>
        </p:nvSpPr>
        <p:spPr>
          <a:xfrm>
            <a:off x="4798604" y="293116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Sumin</a:t>
            </a:r>
            <a:r>
              <a:rPr lang="en-US" dirty="0">
                <a:latin typeface="+mj-lt"/>
              </a:rPr>
              <a:t> Park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865E67-44B1-0246-9CFA-45F55ABCB906}"/>
              </a:ext>
            </a:extLst>
          </p:cNvPr>
          <p:cNvSpPr txBox="1"/>
          <p:nvPr/>
        </p:nvSpPr>
        <p:spPr>
          <a:xfrm>
            <a:off x="6584127" y="2931160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Jiyoung</a:t>
            </a:r>
            <a:r>
              <a:rPr lang="en-US" dirty="0">
                <a:latin typeface="+mj-lt"/>
              </a:rPr>
              <a:t> Song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7B521F-D8BE-4D44-A9BC-CA8DB0628711}"/>
              </a:ext>
            </a:extLst>
          </p:cNvPr>
          <p:cNvSpPr txBox="1"/>
          <p:nvPr/>
        </p:nvSpPr>
        <p:spPr>
          <a:xfrm>
            <a:off x="4531908" y="4315700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Young-Min </a:t>
            </a:r>
            <a:r>
              <a:rPr lang="en-US" dirty="0" err="1">
                <a:latin typeface="+mj-lt"/>
              </a:rPr>
              <a:t>Baek</a:t>
            </a:r>
            <a:endParaRPr lang="en-US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86CA0-EEE0-6546-90FD-F18A8250CC89}"/>
              </a:ext>
            </a:extLst>
          </p:cNvPr>
          <p:cNvSpPr txBox="1"/>
          <p:nvPr/>
        </p:nvSpPr>
        <p:spPr>
          <a:xfrm>
            <a:off x="6678703" y="428479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Eunho</a:t>
            </a:r>
            <a:r>
              <a:rPr lang="en-US" dirty="0">
                <a:latin typeface="+mj-lt"/>
              </a:rPr>
              <a:t> Cho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893CA-7C06-6945-BBCE-96D1FC20C33A}"/>
              </a:ext>
            </a:extLst>
          </p:cNvPr>
          <p:cNvSpPr txBox="1"/>
          <p:nvPr/>
        </p:nvSpPr>
        <p:spPr>
          <a:xfrm>
            <a:off x="6639532" y="563778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Kihong Heo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F072BA-9876-7840-8DFA-E8DE78C4457A}"/>
              </a:ext>
            </a:extLst>
          </p:cNvPr>
          <p:cNvSpPr txBox="1"/>
          <p:nvPr/>
        </p:nvSpPr>
        <p:spPr>
          <a:xfrm>
            <a:off x="4738491" y="5637784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Sang </a:t>
            </a:r>
            <a:r>
              <a:rPr lang="en-US" dirty="0" err="1">
                <a:latin typeface="+mj-lt"/>
              </a:rPr>
              <a:t>Kil</a:t>
            </a:r>
            <a:r>
              <a:rPr lang="en-US" dirty="0">
                <a:latin typeface="+mj-lt"/>
              </a:rPr>
              <a:t> Cha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156C2-4BB5-2240-AF35-E7397D4DCABB}"/>
              </a:ext>
            </a:extLst>
          </p:cNvPr>
          <p:cNvSpPr txBox="1"/>
          <p:nvPr/>
        </p:nvSpPr>
        <p:spPr>
          <a:xfrm>
            <a:off x="2641225" y="563778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Jeehoon</a:t>
            </a:r>
            <a:r>
              <a:rPr lang="en-US" dirty="0">
                <a:latin typeface="+mj-lt"/>
              </a:rPr>
              <a:t> Kang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9834AF-B3A1-D54E-B224-CD17CC91D4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8206" y="3367829"/>
            <a:ext cx="876300" cy="889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E0547E-D594-7847-BA24-DF1045091079}"/>
              </a:ext>
            </a:extLst>
          </p:cNvPr>
          <p:cNvSpPr txBox="1"/>
          <p:nvPr/>
        </p:nvSpPr>
        <p:spPr>
          <a:xfrm>
            <a:off x="2641225" y="429283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Zelalem </a:t>
            </a:r>
            <a:r>
              <a:rPr lang="en-US" dirty="0" err="1">
                <a:latin typeface="+mj-lt"/>
              </a:rPr>
              <a:t>Mihret</a:t>
            </a:r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4A830-D8C2-B848-BD89-3CED52AC5CF2}"/>
              </a:ext>
            </a:extLst>
          </p:cNvPr>
          <p:cNvSpPr txBox="1"/>
          <p:nvPr/>
        </p:nvSpPr>
        <p:spPr>
          <a:xfrm>
            <a:off x="702156" y="5622013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SungJin</a:t>
            </a:r>
            <a:r>
              <a:rPr lang="en-US" dirty="0">
                <a:latin typeface="+mj-lt"/>
              </a:rPr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401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+mj-lt"/>
              </a:rPr>
              <a:t>We</a:t>
            </a:r>
            <a:r>
              <a:rPr lang="ko-KR" altLang="en-US" sz="3600" b="1" dirty="0">
                <a:latin typeface="+mj-lt"/>
              </a:rPr>
              <a:t> </a:t>
            </a:r>
            <a:r>
              <a:rPr lang="en" sz="3600" b="1" dirty="0">
                <a:latin typeface="+mj-lt"/>
              </a:rPr>
              <a:t>Thank our 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Supporters and Sponsors:</a:t>
            </a:r>
            <a:endParaRPr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0" y="1422863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Platinum-level Supporters</a:t>
            </a:r>
            <a:endParaRPr dirty="0">
              <a:latin typeface="+mj-lt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50" y="2807861"/>
            <a:ext cx="300380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99" y="2874142"/>
            <a:ext cx="4572001" cy="130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36" y="4800040"/>
            <a:ext cx="5486399" cy="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150" y="4397829"/>
            <a:ext cx="1581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6858425" y="5271225"/>
            <a:ext cx="2286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0" y="11202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lt"/>
              </a:rPr>
              <a:t>Gold-level Supporters</a:t>
            </a:r>
            <a:endParaRPr sz="3600" dirty="0">
              <a:latin typeface="+mj-lt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50" y="1569930"/>
            <a:ext cx="3469233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950" y="1652455"/>
            <a:ext cx="3878887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88" y="3915492"/>
            <a:ext cx="3474720" cy="49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2938" y="3535905"/>
            <a:ext cx="2194560" cy="11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6051663" y="3746773"/>
            <a:ext cx="3108959" cy="68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538" y="5727684"/>
            <a:ext cx="2286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69175" y="5515405"/>
            <a:ext cx="2286000" cy="90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26225" y="5652850"/>
            <a:ext cx="1828800" cy="6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8" y="47778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lt"/>
              </a:rPr>
              <a:t>Bronze-level Supporters</a:t>
            </a:r>
            <a:endParaRPr sz="3600" dirty="0">
              <a:latin typeface="+mj-lt"/>
            </a:endParaRPr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0" y="2797600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lt"/>
              </a:rPr>
              <a:t>Silver-level Supporters</a:t>
            </a:r>
            <a:endParaRPr sz="3600" dirty="0">
              <a:latin typeface="+mj-lt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Sponsors</a:t>
            </a:r>
            <a:endParaRPr dirty="0">
              <a:latin typeface="+mj-lt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63" y="2096125"/>
            <a:ext cx="3657599" cy="127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38" y="3582563"/>
            <a:ext cx="3387848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566" y="2153311"/>
            <a:ext cx="3657599" cy="111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887" y="3573297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063" y="5315072"/>
            <a:ext cx="536387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934165" y="1788406"/>
            <a:ext cx="7419798" cy="48052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0"/>
                  <a:buFont typeface="Arial"/>
                  <a:buNone/>
                </a:pPr>
                <a:r>
                  <a:rPr lang="en" sz="40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Madrid (Spain)</a:t>
                </a:r>
                <a:endParaRPr>
                  <a:latin typeface="+mj-lt"/>
                </a:endParaRPr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600"/>
                  <a:buFont typeface="Arial"/>
                  <a:buNone/>
                </a:pPr>
                <a:r>
                  <a:rPr lang="en" sz="36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The 43</a:t>
                </a:r>
                <a:r>
                  <a:rPr lang="en" sz="3600" b="0" i="0" u="none" strike="noStrike" cap="none" baseline="30000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rd</a:t>
                </a:r>
                <a:r>
                  <a:rPr lang="en" sz="36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 International Conference on Software Engineering (</a:t>
                </a:r>
                <a:r>
                  <a:rPr lang="en" sz="3600" b="0" i="0" u="none" strike="noStrike" cap="none">
                    <a:solidFill>
                      <a:srgbClr val="FF0000"/>
                    </a:solidFill>
                    <a:latin typeface="+mj-lt"/>
                    <a:ea typeface="Arial"/>
                    <a:cs typeface="Arial"/>
                    <a:sym typeface="Arial"/>
                  </a:rPr>
                  <a:t>ICSE 2021</a:t>
                </a:r>
                <a:r>
                  <a:rPr lang="en" sz="36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)</a:t>
                </a:r>
                <a:endParaRPr>
                  <a:latin typeface="+mj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C000"/>
                  </a:buClr>
                  <a:buSzPts val="4000"/>
                  <a:buFont typeface="Arial"/>
                  <a:buNone/>
                </a:pPr>
                <a:r>
                  <a:rPr lang="en" sz="4000" b="1" i="0" u="none" strike="noStrike" cap="none">
                    <a:solidFill>
                      <a:srgbClr val="FFC000"/>
                    </a:solidFill>
                    <a:latin typeface="+mj-lt"/>
                    <a:ea typeface="Arial"/>
                    <a:cs typeface="Arial"/>
                    <a:sym typeface="Arial"/>
                  </a:rPr>
                  <a:t>May 23-29, 2021</a:t>
                </a:r>
                <a:endParaRPr>
                  <a:latin typeface="+mj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0000"/>
                  </a:buClr>
                  <a:buSzPts val="3200"/>
                  <a:buFont typeface="Arial"/>
                  <a:buNone/>
                </a:pPr>
                <a:r>
                  <a:rPr lang="en" sz="3200" b="0" i="0" u="none" strike="noStrike" cap="none">
                    <a:solidFill>
                      <a:srgbClr val="FF0000"/>
                    </a:solidFill>
                    <a:latin typeface="+mj-lt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3200" b="0" i="0" u="none" strike="noStrike" cap="none">
                  <a:solidFill>
                    <a:srgbClr val="FF0000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rial"/>
                  <a:buNone/>
                </a:pPr>
                <a:endParaRPr sz="4000" b="1" i="0" u="none" strike="noStrike" cap="none">
                  <a:solidFill>
                    <a:srgbClr val="FFC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74" y="940926"/>
            <a:ext cx="2516301" cy="1677124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84974" y="2643425"/>
            <a:ext cx="3788386" cy="401402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8450" y="977075"/>
            <a:ext cx="4620674" cy="330125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6031200" y="940925"/>
            <a:ext cx="2966825" cy="15383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6954075" y="2340525"/>
            <a:ext cx="2037525" cy="19889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2940508" y="4329425"/>
            <a:ext cx="6036522" cy="2328026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0" y="453850"/>
            <a:ext cx="9144000" cy="5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+mj-lt"/>
                <a:ea typeface="Gill Sans"/>
                <a:cs typeface="Gill Sans"/>
                <a:sym typeface="Gill Sans"/>
              </a:rPr>
              <a:t>May 23-29, 2021</a:t>
            </a:r>
            <a:r>
              <a:rPr lang="en" sz="2400" dirty="0">
                <a:solidFill>
                  <a:srgbClr val="FF0000"/>
                </a:solidFill>
                <a:latin typeface="+mj-lt"/>
                <a:ea typeface="Gill Sans"/>
                <a:cs typeface="Gill Sans"/>
                <a:sym typeface="Gill Sans"/>
              </a:rPr>
              <a:t>  (Main Conference Tue 25-Thu 27)</a:t>
            </a:r>
            <a:endParaRPr sz="2400" dirty="0">
              <a:solidFill>
                <a:srgbClr val="FF0000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0" y="-7"/>
            <a:ext cx="9144000" cy="4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The 43</a:t>
            </a:r>
            <a:r>
              <a:rPr lang="en" sz="2400" baseline="300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rd</a:t>
            </a:r>
            <a:r>
              <a:rPr lang="en" sz="24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400" dirty="0">
              <a:latin typeface="+mj-lt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2934150" y="3766500"/>
            <a:ext cx="3420000" cy="84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Madrid, Spain</a:t>
            </a:r>
            <a:endParaRPr sz="4000" dirty="0"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8092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-1" y="36415"/>
            <a:ext cx="9144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30"/>
              <a:buFont typeface="Calibri"/>
              <a:buNone/>
            </a:pPr>
            <a:r>
              <a:rPr lang="en" sz="2400" i="0" u="none" strike="noStrike" cap="none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The 44</a:t>
            </a:r>
            <a:r>
              <a:rPr lang="en" sz="2400" i="0" u="none" strike="noStrike" cap="none" baseline="300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th</a:t>
            </a:r>
            <a:r>
              <a:rPr lang="en" sz="2400" i="0" u="none" strike="noStrike" cap="none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400" dirty="0">
              <a:latin typeface="+mj-lt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4689"/>
          <a:stretch/>
        </p:blipFill>
        <p:spPr>
          <a:xfrm>
            <a:off x="4173350" y="5849266"/>
            <a:ext cx="10575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 descr="Image result for matthew dwyer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6681"/>
          <a:stretch/>
        </p:blipFill>
        <p:spPr>
          <a:xfrm>
            <a:off x="-8975" y="5849265"/>
            <a:ext cx="10800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4002" y="5847897"/>
            <a:ext cx="101507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89077" y="5847898"/>
            <a:ext cx="1125629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30888" y="5849259"/>
            <a:ext cx="805288" cy="100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2">
            <a:alphaModFix/>
          </a:blip>
          <a:srcRect t="9024"/>
          <a:stretch/>
        </p:blipFill>
        <p:spPr>
          <a:xfrm>
            <a:off x="6036200" y="5847875"/>
            <a:ext cx="105752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b="3400"/>
          <a:stretch/>
        </p:blipFill>
        <p:spPr>
          <a:xfrm>
            <a:off x="3214700" y="5847887"/>
            <a:ext cx="95865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0" y="3208725"/>
            <a:ext cx="742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Pittsburgh, Pennsylvania, USA</a:t>
            </a:r>
            <a:endParaRPr dirty="0">
              <a:latin typeface="+mj-lt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b="27351"/>
          <a:stretch/>
        </p:blipFill>
        <p:spPr>
          <a:xfrm>
            <a:off x="7090950" y="5853239"/>
            <a:ext cx="10857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76692" y="5853244"/>
            <a:ext cx="96730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99850" y="5074350"/>
            <a:ext cx="250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Join us…</a:t>
            </a:r>
            <a:endParaRPr dirty="0"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2951292" y="660105"/>
            <a:ext cx="308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May 21-29, 2022 </a:t>
            </a:r>
            <a:endParaRPr sz="2800" dirty="0"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93342" y="1640903"/>
            <a:ext cx="8520600" cy="1926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+mj-lt"/>
              </a:rPr>
              <a:t>Did you Know?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ICSEs “Virtual Rooms” are Named after Historical Korean Kingdoms:</a:t>
            </a:r>
            <a:br>
              <a:rPr lang="en" sz="3600" b="1" dirty="0">
                <a:latin typeface="+mj-lt"/>
              </a:rPr>
            </a:b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Baekje</a:t>
            </a: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Goguryeo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Silla</a:t>
            </a: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Tamna</a:t>
            </a:r>
            <a:endParaRPr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629</Words>
  <Application>Microsoft Macintosh PowerPoint</Application>
  <PresentationFormat>On-screen Show (4:3)</PresentationFormat>
  <Paragraphs>195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Gill Sans</vt:lpstr>
      <vt:lpstr>Calibri</vt:lpstr>
      <vt:lpstr>Arial</vt:lpstr>
      <vt:lpstr>Simple Light</vt:lpstr>
      <vt:lpstr>Office Theme</vt:lpstr>
      <vt:lpstr>Office Theme</vt:lpstr>
      <vt:lpstr>Welcome to ICSE 2020</vt:lpstr>
      <vt:lpstr>Information</vt:lpstr>
      <vt:lpstr>We Thank our  Supporters and Sponsors: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 ICSEs “Virtual Rooms” are Named after Historical Korean Kingdoms:  Baekje Goguryeo Silla Tamna</vt:lpstr>
      <vt:lpstr>PowerPoint Presentation</vt:lpstr>
      <vt:lpstr>PowerPoint Presentation</vt:lpstr>
      <vt:lpstr>PowerPoint Presentation</vt:lpstr>
      <vt:lpstr>PowerPoint Presentation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Virtualization Team”</vt:lpstr>
      <vt:lpstr>This livestreaming session brought to you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Heo, Kihong</cp:lastModifiedBy>
  <cp:revision>53</cp:revision>
  <dcterms:modified xsi:type="dcterms:W3CDTF">2020-07-01T03:34:23Z</dcterms:modified>
</cp:coreProperties>
</file>